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72" r:id="rId1"/>
  </p:sldMasterIdLst>
  <p:notesMasterIdLst>
    <p:notesMasterId r:id="rId31"/>
  </p:notesMasterIdLst>
  <p:sldIdLst>
    <p:sldId id="263" r:id="rId2"/>
    <p:sldId id="278" r:id="rId3"/>
    <p:sldId id="451" r:id="rId4"/>
    <p:sldId id="288" r:id="rId5"/>
    <p:sldId id="257" r:id="rId6"/>
    <p:sldId id="447" r:id="rId7"/>
    <p:sldId id="260" r:id="rId8"/>
    <p:sldId id="273" r:id="rId9"/>
    <p:sldId id="265" r:id="rId10"/>
    <p:sldId id="275" r:id="rId11"/>
    <p:sldId id="276" r:id="rId12"/>
    <p:sldId id="277" r:id="rId13"/>
    <p:sldId id="343" r:id="rId14"/>
    <p:sldId id="448" r:id="rId15"/>
    <p:sldId id="433" r:id="rId16"/>
    <p:sldId id="449" r:id="rId17"/>
    <p:sldId id="434" r:id="rId18"/>
    <p:sldId id="435" r:id="rId19"/>
    <p:sldId id="440" r:id="rId20"/>
    <p:sldId id="436" r:id="rId21"/>
    <p:sldId id="437" r:id="rId22"/>
    <p:sldId id="446" r:id="rId23"/>
    <p:sldId id="445" r:id="rId24"/>
    <p:sldId id="438" r:id="rId25"/>
    <p:sldId id="286" r:id="rId26"/>
    <p:sldId id="443" r:id="rId27"/>
    <p:sldId id="453" r:id="rId28"/>
    <p:sldId id="454" r:id="rId29"/>
    <p:sldId id="455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6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381F96-A302-334E-81F5-11E68FF27138}" type="datetimeFigureOut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CA8AA-2E9C-5849-9F42-412CCA81B8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5507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DC6E-AD17-6545-ACDB-7BD2C3D3F3AA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763" y="5572854"/>
            <a:ext cx="802005" cy="503578"/>
          </a:xfrm>
        </p:spPr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167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1C974-6BDC-6D4C-9923-E42D2366D672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492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D23D8-229B-1A4C-A7B2-1DE1D76284F4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0398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EFE5-34B3-1A49-B2AE-652A7EF3CB6A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48254" y="77519"/>
            <a:ext cx="795746" cy="503578"/>
          </a:xfrm>
        </p:spPr>
        <p:txBody>
          <a:bodyPr/>
          <a:lstStyle>
            <a:lvl1pPr>
              <a:defRPr>
                <a:latin typeface="MS PGothic" panose="020B0600070205080204" pitchFamily="34" charset="-128"/>
                <a:ea typeface="MS PGothic" panose="020B0600070205080204" pitchFamily="34" charset="-128"/>
              </a:defRPr>
            </a:lvl1pPr>
          </a:lstStyle>
          <a:p>
            <a:fld id="{4B8D0671-00F9-44F7-86A9-9FBA8ECDF01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55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83B4A-CF28-3942-AC2B-0235B55575E8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048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A96F1-D648-7348-85A1-0E57B35EF9C1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583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E2AE-8351-424D-918F-882649BE5F0B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6224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12BA-9FE0-0A4C-BA90-0AECC9DB62CD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348254" y="-3002"/>
            <a:ext cx="795746" cy="503578"/>
          </a:xfrm>
        </p:spPr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6128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79FDC-E57D-D140-9760-48CE48CBBCF6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348254" y="232119"/>
            <a:ext cx="795746" cy="503578"/>
          </a:xfrm>
        </p:spPr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407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83D43-87FA-B944-A8FA-EF22604C609E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7675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766C12C5-4C1E-1E47-8231-99201D40E156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45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6D420-7FAE-CE4A-B61D-F5EB571B9A50}" type="datetime1">
              <a:rPr kumimoji="1" lang="ja-JP" altLang="en-US" smtClean="0"/>
              <a:t>2020/2/20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B8D0671-00F9-44F7-86A9-9FBA8ECDF0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2595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scratch.mit.eduwo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files.slack.com/files-pri/TH1GTD7TM-FNGKGR8P8/20190917_113549.jpg" TargetMode="External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828801" y="1557062"/>
            <a:ext cx="7571678" cy="1871938"/>
          </a:xfrm>
        </p:spPr>
        <p:txBody>
          <a:bodyPr/>
          <a:lstStyle/>
          <a:p>
            <a:r>
              <a:rPr lang="en-US" altLang="ja-JP" sz="4400" b="1" cap="none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en-US" altLang="ja-JP" sz="4400" b="1" cap="none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4400" b="1" cap="none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ja-JP" altLang="en-US" sz="4400" b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を使って</a:t>
            </a:r>
            <a:br>
              <a:rPr lang="en-US" altLang="ja-JP" sz="4400" b="1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4400" b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キーボードをハックしよう！</a:t>
            </a:r>
          </a:p>
        </p:txBody>
      </p:sp>
      <p:sp>
        <p:nvSpPr>
          <p:cNvPr id="5" name="テキスト ボックス 4"/>
          <p:cNvSpPr txBox="1"/>
          <p:nvPr/>
        </p:nvSpPr>
        <p:spPr>
          <a:xfrm rot="21012183">
            <a:off x="103815" y="861933"/>
            <a:ext cx="58834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コンピューターは</a:t>
            </a:r>
            <a:r>
              <a:rPr kumimoji="0" lang="ja-JP" altLang="en-US" sz="3600" b="1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UD デジタル 教科書体 N-B" panose="02020700000000000000" pitchFamily="17" charset="-128"/>
                <a:ea typeface="UD デジタル 教科書体 N-B" panose="02020700000000000000" pitchFamily="17" charset="-128"/>
                <a:cs typeface="+mn-cs"/>
              </a:rPr>
              <a:t>バナナ</a:t>
            </a:r>
            <a:r>
              <a:rPr kumimoji="0" lang="ja-JP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に</a:t>
            </a:r>
            <a:endParaRPr kumimoji="0" lang="en-US" altLang="ja-JP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なりつつある！？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519C572D-C902-47B6-B0E0-677CB6F0BF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28658">
            <a:off x="6379445" y="3493306"/>
            <a:ext cx="2384467" cy="2458213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F758AA60-C969-40AA-9CB3-FB83FAA5F2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301" y="-199440"/>
            <a:ext cx="3457455" cy="2636310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1688C05-F175-FB46-BB92-20356C33B8FA}"/>
              </a:ext>
            </a:extLst>
          </p:cNvPr>
          <p:cNvSpPr txBox="1"/>
          <p:nvPr/>
        </p:nvSpPr>
        <p:spPr>
          <a:xfrm>
            <a:off x="422668" y="4070789"/>
            <a:ext cx="5520628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Scratch</a:t>
            </a:r>
            <a:r>
              <a:rPr kumimoji="1" lang="ja-JP" altLang="en-US" sz="2400"/>
              <a:t>は</a:t>
            </a:r>
            <a:r>
              <a:rPr kumimoji="1" lang="en-US" altLang="ja-JP" sz="2400" dirty="0"/>
              <a:t>MIT</a:t>
            </a:r>
            <a:r>
              <a:rPr kumimoji="1" lang="ja-JP" altLang="en-US" sz="2400"/>
              <a:t>メディア・ラボのライフロング・キンダーガーデン・グループによって開発されました。詳しくは</a:t>
            </a:r>
            <a:r>
              <a:rPr lang="en-GB" altLang="ja-JP" sz="2400" dirty="0">
                <a:latin typeface="+mn-ea"/>
                <a:hlinkClick r:id="rId4"/>
              </a:rPr>
              <a:t>http://scratch.mit.edu</a:t>
            </a:r>
            <a:endParaRPr lang="en-GB" altLang="ja-JP" sz="2400" dirty="0">
              <a:latin typeface="+mn-ea"/>
            </a:endParaRPr>
          </a:p>
          <a:p>
            <a:r>
              <a:rPr lang="ja-JP" altLang="en-US" sz="2400">
                <a:latin typeface="+mn-ea"/>
              </a:rPr>
              <a:t>をご参照ください。</a:t>
            </a:r>
            <a:endParaRPr lang="en-GB" altLang="ja-JP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91850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7437B09-A431-CF4A-9036-62A7F6419CBE}"/>
              </a:ext>
            </a:extLst>
          </p:cNvPr>
          <p:cNvSpPr txBox="1"/>
          <p:nvPr/>
        </p:nvSpPr>
        <p:spPr>
          <a:xfrm>
            <a:off x="0" y="129965"/>
            <a:ext cx="92613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40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Makey</a:t>
            </a:r>
            <a:r>
              <a:rPr kumimoji="1" lang="ja-JP" altLang="en-US" sz="4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 </a:t>
            </a:r>
            <a:r>
              <a:rPr kumimoji="1" lang="en-US" altLang="ja-JP" sz="40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Makey</a:t>
            </a:r>
            <a:r>
              <a:rPr kumimoji="1" lang="ja-JP" altLang="en-US" sz="4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ではこんなことができる！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777EA618-42F3-F343-B153-577EEDA993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86" y="1016741"/>
            <a:ext cx="8306111" cy="4672188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B4BEA19-D473-224C-9503-1DC95E57D369}"/>
              </a:ext>
            </a:extLst>
          </p:cNvPr>
          <p:cNvSpPr txBox="1"/>
          <p:nvPr/>
        </p:nvSpPr>
        <p:spPr>
          <a:xfrm>
            <a:off x="410186" y="5949229"/>
            <a:ext cx="8306110" cy="58477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さわると「</a:t>
            </a:r>
            <a:r>
              <a:rPr kumimoji="1" lang="en-US" altLang="ja-JP" sz="3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Hello!</a:t>
            </a:r>
            <a:r>
              <a:rPr kumimoji="1" lang="ja-JP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」と返してくれるバナナ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BBBF20F-795F-D94A-A739-A48C9A0BA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48254" y="0"/>
            <a:ext cx="795746" cy="503578"/>
          </a:xfrm>
        </p:spPr>
        <p:txBody>
          <a:bodyPr/>
          <a:lstStyle/>
          <a:p>
            <a:fld id="{4B8D0671-00F9-44F7-86A9-9FBA8ECDF01E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8306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5E79678-BD05-914D-B463-BFD70E32D540}"/>
              </a:ext>
            </a:extLst>
          </p:cNvPr>
          <p:cNvSpPr txBox="1"/>
          <p:nvPr/>
        </p:nvSpPr>
        <p:spPr>
          <a:xfrm>
            <a:off x="133325" y="312692"/>
            <a:ext cx="82142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なにも入っていないコップに</a:t>
            </a:r>
          </a:p>
        </p:txBody>
      </p:sp>
      <p:sp>
        <p:nvSpPr>
          <p:cNvPr id="4" name="AutoShape 2" descr="20190917_113549.jpg">
            <a:hlinkClick r:id="rId2"/>
            <a:extLst>
              <a:ext uri="{FF2B5EF4-FFF2-40B4-BE49-F238E27FC236}">
                <a16:creationId xmlns:a16="http://schemas.microsoft.com/office/drawing/2014/main" id="{64EB5D08-29C1-B84D-8625-3EF45340F4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1B3A3140-48EB-A748-8F9A-F45F2B1ADB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388" b="2782"/>
          <a:stretch/>
        </p:blipFill>
        <p:spPr>
          <a:xfrm>
            <a:off x="936844" y="1082133"/>
            <a:ext cx="7575111" cy="5627418"/>
          </a:xfrm>
          <a:prstGeom prst="rect">
            <a:avLst/>
          </a:prstGeo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DF1753F-0D3A-0D48-9448-07ACC1A5A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9193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06A44FDF-6178-4542-9632-B7AF31D49BD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94"/>
          <a:stretch/>
        </p:blipFill>
        <p:spPr>
          <a:xfrm>
            <a:off x="691108" y="1076292"/>
            <a:ext cx="7761784" cy="5611402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B7BA7C6-B2F5-CD41-A32B-CD9848678E6E}"/>
              </a:ext>
            </a:extLst>
          </p:cNvPr>
          <p:cNvSpPr txBox="1"/>
          <p:nvPr/>
        </p:nvSpPr>
        <p:spPr>
          <a:xfrm>
            <a:off x="204866" y="306851"/>
            <a:ext cx="67912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44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水</a:t>
            </a:r>
            <a:r>
              <a:rPr kumimoji="1" lang="ja-JP" altLang="en-US" sz="4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が注がれる！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395E402-0516-8545-A6E2-4A6C8F15F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5277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04454A-294D-47BD-98DA-5287E0CA9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684" y="804519"/>
            <a:ext cx="7202456" cy="1049235"/>
          </a:xfrm>
        </p:spPr>
        <p:txBody>
          <a:bodyPr>
            <a:normAutofit/>
          </a:bodyPr>
          <a:lstStyle/>
          <a:p>
            <a:r>
              <a:rPr lang="en-US" altLang="ja-JP" sz="5400" b="1" cap="none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Scratch</a:t>
            </a:r>
            <a:r>
              <a:rPr lang="ja-JP" altLang="en-US" sz="5400" b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を使おう</a:t>
            </a:r>
            <a:endParaRPr kumimoji="1" lang="ja-JP" altLang="en-US" sz="5400" b="1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402FE2C-E568-4899-8D36-7ACE183BA3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948"/>
          <a:stretch/>
        </p:blipFill>
        <p:spPr>
          <a:xfrm>
            <a:off x="128715" y="2392925"/>
            <a:ext cx="3544579" cy="3242066"/>
          </a:xfrm>
          <a:prstGeom prst="rect">
            <a:avLst/>
          </a:prstGeom>
        </p:spPr>
      </p:pic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3061DDB-569F-4CA5-80BB-C38A387EB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3294" y="2015734"/>
            <a:ext cx="5470706" cy="3450613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kumimoji="1" lang="en-US" altLang="ja-JP" sz="2400" b="1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Scratch</a:t>
            </a:r>
            <a:r>
              <a:rPr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のおさらい</a:t>
            </a:r>
            <a:endParaRPr kumimoji="1" lang="en-US" altLang="ja-JP" sz="24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</a:t>
            </a:r>
            <a:r>
              <a:rPr lang="en-US" altLang="ja-JP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MIT</a:t>
            </a:r>
            <a:r>
              <a:rPr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メディアラボが作った</a:t>
            </a:r>
            <a:br>
              <a:rPr lang="en-US" altLang="ja-JP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無料のプログラミング環境です。</a:t>
            </a:r>
            <a:endParaRPr lang="en-US" altLang="ja-JP" sz="24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ブロックをつなぎ合わせることで、</a:t>
            </a:r>
            <a:br>
              <a:rPr kumimoji="1" lang="en-US" altLang="ja-JP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kumimoji="1"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プログラミングをパズルのように</a:t>
            </a:r>
            <a:br>
              <a:rPr kumimoji="1" lang="en-US" altLang="ja-JP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kumimoji="1"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楽しく学ぶことができます。</a:t>
            </a:r>
            <a:endParaRPr kumimoji="1" lang="en-US" altLang="ja-JP" sz="24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</a:t>
            </a:r>
            <a:r>
              <a:rPr lang="en-US" altLang="ja-JP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PC</a:t>
            </a:r>
            <a:r>
              <a:rPr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があればプログラミングの知識が</a:t>
            </a:r>
            <a:br>
              <a:rPr lang="en-US" altLang="ja-JP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なくてもプログラムを作ることが</a:t>
            </a:r>
            <a:br>
              <a:rPr lang="en-US" altLang="ja-JP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2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できます。</a:t>
            </a:r>
            <a:endParaRPr kumimoji="1" lang="en-US" altLang="ja-JP" sz="24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9EAF6D1C-66CD-914F-A3FD-FC0BC72EE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7934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7E76693-2035-4C04-837B-F85DE4D24A53}"/>
              </a:ext>
            </a:extLst>
          </p:cNvPr>
          <p:cNvSpPr txBox="1"/>
          <p:nvPr/>
        </p:nvSpPr>
        <p:spPr>
          <a:xfrm>
            <a:off x="608076" y="1133159"/>
            <a:ext cx="7927848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S Gothic"/>
                <a:ea typeface="MS Gothic"/>
                <a:cs typeface="+mn-cs"/>
              </a:rPr>
              <a:t>まずは簡単に</a:t>
            </a:r>
            <a:br>
              <a:rPr kumimoji="0" lang="ja-JP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S Gothic"/>
                <a:ea typeface="MS Gothic"/>
                <a:cs typeface="+mn-cs"/>
              </a:rPr>
            </a:br>
            <a:r>
              <a:rPr kumimoji="0" lang="ja-JP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S Gothic"/>
                <a:ea typeface="MS Gothic"/>
                <a:cs typeface="+mn-cs"/>
              </a:rPr>
              <a:t>Makey Makey</a:t>
            </a:r>
            <a:r>
              <a:rPr kumimoji="0" lang="ja-J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S Gothic"/>
                <a:ea typeface="MS Gothic"/>
                <a:cs typeface="+mn-cs"/>
              </a:rPr>
              <a:t>に</a:t>
            </a:r>
            <a:br>
              <a:rPr kumimoji="0" lang="ja-J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S Gothic"/>
                <a:ea typeface="MS Gothic"/>
                <a:cs typeface="+mn-cs"/>
              </a:rPr>
            </a:br>
            <a:r>
              <a:rPr kumimoji="0" lang="ja-J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S Gothic"/>
                <a:ea typeface="MS Gothic"/>
                <a:cs typeface="+mn-cs"/>
              </a:rPr>
              <a:t>触れてみよう！</a:t>
            </a:r>
            <a:endParaRPr kumimoji="0" lang="ja-JP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pic>
        <p:nvPicPr>
          <p:cNvPr id="3" name="図 3" descr="回路 が含まれている画像&#10;&#10;非常に高い精度で生成された説明">
            <a:extLst>
              <a:ext uri="{FF2B5EF4-FFF2-40B4-BE49-F238E27FC236}">
                <a16:creationId xmlns:a16="http://schemas.microsoft.com/office/drawing/2014/main" id="{CBAB9215-9363-48BD-A267-FDDB0B64A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237" y="4293680"/>
            <a:ext cx="2743200" cy="2434590"/>
          </a:xfrm>
          <a:prstGeom prst="rect">
            <a:avLst/>
          </a:prstGeom>
        </p:spPr>
      </p:pic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E9A65C9-72D8-CB4C-8966-8012F6F97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5219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63C78A-7E3E-492F-8046-871194B6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328" y="438760"/>
            <a:ext cx="6571343" cy="1049235"/>
          </a:xfrm>
        </p:spPr>
        <p:txBody>
          <a:bodyPr>
            <a:noAutofit/>
          </a:bodyPr>
          <a:lstStyle/>
          <a:p>
            <a:pPr algn="ctr"/>
            <a:r>
              <a:rPr kumimoji="1" lang="ja-JP" altLang="en-US" sz="48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簡単なプログラムを作ってみよう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8FBDA81-C389-4417-BCEE-5380D0849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10" y="2039362"/>
            <a:ext cx="5926846" cy="4669794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B513B22-AA75-40CE-8CE0-3B1326682E48}"/>
              </a:ext>
            </a:extLst>
          </p:cNvPr>
          <p:cNvSpPr txBox="1"/>
          <p:nvPr/>
        </p:nvSpPr>
        <p:spPr>
          <a:xfrm>
            <a:off x="4920520" y="3947290"/>
            <a:ext cx="4039155" cy="175432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wrap="square" rtlCol="0" anchor="t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  <a:t>バナナがしゃべる</a:t>
            </a:r>
            <a:br>
              <a:rPr kumimoji="0" lang="en-US" altLang="ja-JP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  <a:t>プログラムを</a:t>
            </a:r>
            <a:br>
              <a:rPr kumimoji="1" lang="ja-JP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</a:br>
            <a:r>
              <a:rPr kumimoji="1" lang="ja-JP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  <a:t>作ってみよう</a:t>
            </a: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95E28D07-97F5-FC49-8FA6-8AB786A8D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48254" y="98329"/>
            <a:ext cx="795746" cy="503578"/>
          </a:xfrm>
        </p:spPr>
        <p:txBody>
          <a:bodyPr/>
          <a:lstStyle/>
          <a:p>
            <a:fld id="{4B8D0671-00F9-44F7-86A9-9FBA8ECDF01E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9343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EEEE89-8982-4BD7-B4C9-FF2E28A8D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505" y="364116"/>
            <a:ext cx="7609948" cy="1049235"/>
          </a:xfrm>
        </p:spPr>
        <p:txBody>
          <a:bodyPr>
            <a:noAutofit/>
          </a:bodyPr>
          <a:lstStyle/>
          <a:p>
            <a:pPr algn="ctr"/>
            <a:r>
              <a:rPr lang="ja-JP" altLang="en-US" sz="4800" b="1">
                <a:latin typeface="ＭＳ ゴシック"/>
                <a:ea typeface="ＭＳ ゴシック"/>
              </a:rPr>
              <a:t>簡単なプログラムを</a:t>
            </a:r>
            <a:br>
              <a:rPr lang="ja-JP" altLang="en-US" sz="4800" b="1" dirty="0">
                <a:latin typeface="ＭＳ ゴシック"/>
                <a:ea typeface="ＭＳ ゴシック"/>
              </a:rPr>
            </a:br>
            <a:r>
              <a:rPr lang="ja-JP" altLang="en-US" sz="4800" b="1">
                <a:latin typeface="ＭＳ ゴシック"/>
                <a:ea typeface="ＭＳ ゴシック"/>
              </a:rPr>
              <a:t>作ってみよう</a:t>
            </a:r>
            <a:br>
              <a:rPr lang="ja-JP" altLang="en-US" sz="4800" b="1" dirty="0">
                <a:latin typeface="ＭＳ ゴシック"/>
                <a:ea typeface="ＭＳ ゴシック"/>
              </a:rPr>
            </a:br>
            <a:endParaRPr lang="ja-JP" altLang="en-US" sz="44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58CCD74F-990E-423F-B4A1-5475C4902F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3860" y="1916271"/>
            <a:ext cx="6270603" cy="4799852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58EC3EF-B0EC-4CE9-962F-56A8D74AB2BB}"/>
              </a:ext>
            </a:extLst>
          </p:cNvPr>
          <p:cNvSpPr/>
          <p:nvPr/>
        </p:nvSpPr>
        <p:spPr>
          <a:xfrm>
            <a:off x="2160104" y="2570922"/>
            <a:ext cx="662609" cy="26504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6" name="矢印: 上 5">
            <a:extLst>
              <a:ext uri="{FF2B5EF4-FFF2-40B4-BE49-F238E27FC236}">
                <a16:creationId xmlns:a16="http://schemas.microsoft.com/office/drawing/2014/main" id="{CE69584B-26F9-4A2C-BFB4-36D9152AFC9F}"/>
              </a:ext>
            </a:extLst>
          </p:cNvPr>
          <p:cNvSpPr/>
          <p:nvPr/>
        </p:nvSpPr>
        <p:spPr>
          <a:xfrm>
            <a:off x="2195285" y="2965506"/>
            <a:ext cx="556591" cy="771607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6D920BC-00A2-4FEC-A63C-16E86938EAD8}"/>
              </a:ext>
            </a:extLst>
          </p:cNvPr>
          <p:cNvSpPr txBox="1"/>
          <p:nvPr/>
        </p:nvSpPr>
        <p:spPr>
          <a:xfrm>
            <a:off x="2045411" y="3458586"/>
            <a:ext cx="4293706" cy="4001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ファイルから新規をクリックしよう</a:t>
            </a:r>
          </a:p>
        </p:txBody>
      </p:sp>
      <p:sp>
        <p:nvSpPr>
          <p:cNvPr id="10" name="スライド番号プレースホルダー 9">
            <a:extLst>
              <a:ext uri="{FF2B5EF4-FFF2-40B4-BE49-F238E27FC236}">
                <a16:creationId xmlns:a16="http://schemas.microsoft.com/office/drawing/2014/main" id="{793CC404-872D-C942-9E55-80E063D23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5262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A30C6E-62E6-4462-BF3F-2013F32DB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02" y="493375"/>
            <a:ext cx="6935196" cy="1049235"/>
          </a:xfrm>
        </p:spPr>
        <p:txBody>
          <a:bodyPr>
            <a:normAutofit fontScale="90000"/>
          </a:bodyPr>
          <a:lstStyle/>
          <a:p>
            <a:pPr algn="ctr"/>
            <a:r>
              <a:rPr lang="ja-JP" altLang="en-US" sz="4800" b="1" dirty="0">
                <a:solidFill>
                  <a:prstClr val="black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簡単なプログラムを</a:t>
            </a:r>
            <a:br>
              <a:rPr lang="en-US" altLang="ja-JP" sz="4800" b="1" dirty="0">
                <a:solidFill>
                  <a:prstClr val="black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4800" b="1" dirty="0">
                <a:solidFill>
                  <a:prstClr val="black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作ってみよう</a:t>
            </a:r>
            <a:endParaRPr lang="ja-JP" altLang="en-US" sz="4400" b="1" dirty="0">
              <a:latin typeface="ＭＳ ゴシック"/>
              <a:ea typeface="ＭＳ ゴシック"/>
            </a:endParaRPr>
          </a:p>
        </p:txBody>
      </p:sp>
      <p:pic>
        <p:nvPicPr>
          <p:cNvPr id="13" name="コンテンツ プレースホルダー 12">
            <a:extLst>
              <a:ext uri="{FF2B5EF4-FFF2-40B4-BE49-F238E27FC236}">
                <a16:creationId xmlns:a16="http://schemas.microsoft.com/office/drawing/2014/main" id="{4E5958DB-0915-4BEB-8A4A-BA72959240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620" y="1853755"/>
            <a:ext cx="8444760" cy="4574245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B0E3FCB-3A0A-4108-A942-F5D022A83CB6}"/>
              </a:ext>
            </a:extLst>
          </p:cNvPr>
          <p:cNvSpPr/>
          <p:nvPr/>
        </p:nvSpPr>
        <p:spPr>
          <a:xfrm>
            <a:off x="6329684" y="5394590"/>
            <a:ext cx="336641" cy="3013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5" name="矢印: 右 14">
            <a:extLst>
              <a:ext uri="{FF2B5EF4-FFF2-40B4-BE49-F238E27FC236}">
                <a16:creationId xmlns:a16="http://schemas.microsoft.com/office/drawing/2014/main" id="{F277910A-6134-4E2C-9B07-8CA0B8E65C49}"/>
              </a:ext>
            </a:extLst>
          </p:cNvPr>
          <p:cNvSpPr/>
          <p:nvPr/>
        </p:nvSpPr>
        <p:spPr>
          <a:xfrm>
            <a:off x="4431873" y="5207203"/>
            <a:ext cx="1773044" cy="67614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FA8A13D-3307-4AD9-9A90-13428B34DED1}"/>
              </a:ext>
            </a:extLst>
          </p:cNvPr>
          <p:cNvSpPr txBox="1"/>
          <p:nvPr/>
        </p:nvSpPr>
        <p:spPr>
          <a:xfrm>
            <a:off x="2286565" y="5127878"/>
            <a:ext cx="3307981" cy="83099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スプライト１の右上にあるゴミ箱をクリック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3BAA9D-BAF5-634A-93D6-C445ADBBC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8842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30155F-6701-42F8-A24D-19ECD019C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373" y="492903"/>
            <a:ext cx="6905379" cy="1049235"/>
          </a:xfrm>
        </p:spPr>
        <p:txBody>
          <a:bodyPr>
            <a:noAutofit/>
          </a:bodyPr>
          <a:lstStyle/>
          <a:p>
            <a:pPr algn="ctr"/>
            <a:r>
              <a:rPr lang="ja-JP" altLang="en-US" sz="4300" b="1" dirty="0">
                <a:solidFill>
                  <a:prstClr val="black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簡単なプログラムを</a:t>
            </a:r>
            <a:br>
              <a:rPr lang="en-US" altLang="ja-JP" sz="4300" b="1" dirty="0">
                <a:solidFill>
                  <a:prstClr val="black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4300" b="1" dirty="0">
                <a:solidFill>
                  <a:prstClr val="black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作ってみよう</a:t>
            </a:r>
            <a:endParaRPr lang="ja-JP" altLang="en-US" sz="4000" b="1" dirty="0">
              <a:latin typeface="ＭＳ ゴシック"/>
              <a:ea typeface="ＭＳ ゴシック"/>
            </a:endParaRP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1AC76EC2-ADB1-48EB-8357-1825C40C9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379" y="1971519"/>
            <a:ext cx="8321242" cy="450734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F92E021-D39F-47ED-8FFA-AF7D1D79B009}"/>
              </a:ext>
            </a:extLst>
          </p:cNvPr>
          <p:cNvSpPr/>
          <p:nvPr/>
        </p:nvSpPr>
        <p:spPr>
          <a:xfrm>
            <a:off x="6099717" y="2787805"/>
            <a:ext cx="2632904" cy="1940312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980594A9-B69C-4602-89CD-E41643CB31FF}"/>
              </a:ext>
            </a:extLst>
          </p:cNvPr>
          <p:cNvSpPr/>
          <p:nvPr/>
        </p:nvSpPr>
        <p:spPr>
          <a:xfrm>
            <a:off x="6099717" y="5542156"/>
            <a:ext cx="747132" cy="511324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cxnSp>
        <p:nvCxnSpPr>
          <p:cNvPr id="8" name="コネクタ: カギ線 7">
            <a:extLst>
              <a:ext uri="{FF2B5EF4-FFF2-40B4-BE49-F238E27FC236}">
                <a16:creationId xmlns:a16="http://schemas.microsoft.com/office/drawing/2014/main" id="{3F405F7F-6B4E-4C38-8233-81D8BD5A24DB}"/>
              </a:ext>
            </a:extLst>
          </p:cNvPr>
          <p:cNvCxnSpPr>
            <a:cxnSpLocks/>
            <a:stCxn id="6" idx="0"/>
          </p:cNvCxnSpPr>
          <p:nvPr/>
        </p:nvCxnSpPr>
        <p:spPr>
          <a:xfrm rot="5400000" flipH="1" flipV="1">
            <a:off x="6066263" y="5135136"/>
            <a:ext cx="814041" cy="1"/>
          </a:xfrm>
          <a:prstGeom prst="bentConnector3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矢印: 右 9">
            <a:extLst>
              <a:ext uri="{FF2B5EF4-FFF2-40B4-BE49-F238E27FC236}">
                <a16:creationId xmlns:a16="http://schemas.microsoft.com/office/drawing/2014/main" id="{472FDAE1-4CBD-45C1-8F21-21502EBD8963}"/>
              </a:ext>
            </a:extLst>
          </p:cNvPr>
          <p:cNvSpPr/>
          <p:nvPr/>
        </p:nvSpPr>
        <p:spPr>
          <a:xfrm>
            <a:off x="3475193" y="4664473"/>
            <a:ext cx="2437741" cy="814040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D08D41D-9F89-4A1E-99EB-1312990364A3}"/>
              </a:ext>
            </a:extLst>
          </p:cNvPr>
          <p:cNvSpPr txBox="1"/>
          <p:nvPr/>
        </p:nvSpPr>
        <p:spPr>
          <a:xfrm>
            <a:off x="2758230" y="4532884"/>
            <a:ext cx="2437728" cy="1077218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スプライト</a:t>
            </a:r>
            <a:r>
              <a:rPr kumimoji="1" lang="ja-JP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１が消えます</a:t>
            </a:r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A68A89D2-277F-CC4C-92D3-14359A1CF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2982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81640C3-E3CE-44EA-8B7A-4859E9303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797" y="535012"/>
            <a:ext cx="7064405" cy="1049235"/>
          </a:xfrm>
        </p:spPr>
        <p:txBody>
          <a:bodyPr>
            <a:noAutofit/>
          </a:bodyPr>
          <a:lstStyle/>
          <a:p>
            <a:pPr algn="ctr"/>
            <a:r>
              <a:rPr lang="ja-JP" altLang="en-US" sz="4300" b="1" dirty="0">
                <a:solidFill>
                  <a:prstClr val="black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簡単なプログラムを</a:t>
            </a:r>
            <a:br>
              <a:rPr lang="en-US" altLang="ja-JP" sz="4300" b="1" dirty="0">
                <a:solidFill>
                  <a:prstClr val="black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4300" b="1" dirty="0">
                <a:solidFill>
                  <a:prstClr val="black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作ってみよう</a:t>
            </a:r>
            <a:endParaRPr lang="ja-JP" altLang="en-US" sz="4000" b="1" dirty="0">
              <a:latin typeface="ＭＳ ゴシック"/>
              <a:ea typeface="ＭＳ ゴシック"/>
            </a:endParaRP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08368639-ED65-4606-B1AC-0C36109D8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033" y="1960369"/>
            <a:ext cx="8485934" cy="4596548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BF7781-3718-4BB9-AD0F-5BE47B0E5634}"/>
              </a:ext>
            </a:extLst>
          </p:cNvPr>
          <p:cNvSpPr/>
          <p:nvPr/>
        </p:nvSpPr>
        <p:spPr>
          <a:xfrm>
            <a:off x="7906215" y="6166624"/>
            <a:ext cx="423746" cy="4572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6" name="矢印: 右 5">
            <a:extLst>
              <a:ext uri="{FF2B5EF4-FFF2-40B4-BE49-F238E27FC236}">
                <a16:creationId xmlns:a16="http://schemas.microsoft.com/office/drawing/2014/main" id="{94F2A342-6889-4734-85B9-2B2874A90913}"/>
              </a:ext>
            </a:extLst>
          </p:cNvPr>
          <p:cNvSpPr/>
          <p:nvPr/>
        </p:nvSpPr>
        <p:spPr>
          <a:xfrm>
            <a:off x="6122019" y="6035258"/>
            <a:ext cx="1628078" cy="71993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D3AC4A0-8AE8-4A3F-8E21-270BDF55B438}"/>
              </a:ext>
            </a:extLst>
          </p:cNvPr>
          <p:cNvSpPr txBox="1"/>
          <p:nvPr/>
        </p:nvSpPr>
        <p:spPr>
          <a:xfrm>
            <a:off x="4120375" y="6086933"/>
            <a:ext cx="3133492" cy="58477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ここをクリック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28D90AF-E0DB-234F-9C34-3E1DFBE5E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1435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ADC202-6150-9540-8A51-488297C20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ja-JP" altLang="en-US" sz="5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今回の内容</a:t>
            </a:r>
            <a:endParaRPr kumimoji="1" lang="ja-JP" altLang="en-US" sz="54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5698C56-E7B9-3C45-AEDB-6AD2C6714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846" y="2015733"/>
            <a:ext cx="7382504" cy="3807032"/>
          </a:xfrm>
        </p:spPr>
        <p:txBody>
          <a:bodyPr>
            <a:normAutofit lnSpcReduction="10000"/>
          </a:bodyPr>
          <a:lstStyle/>
          <a:p>
            <a:pPr marL="514350" indent="-514350">
              <a:buClr>
                <a:schemeClr val="tx1">
                  <a:lumMod val="95000"/>
                  <a:lumOff val="5000"/>
                </a:schemeClr>
              </a:buClr>
              <a:buSzPct val="124000"/>
              <a:buFont typeface="+mj-lt"/>
              <a:buAutoNum type="arabicPeriod"/>
            </a:pPr>
            <a:r>
              <a:rPr kumimoji="1" lang="en-US" altLang="ja-JP" sz="3200" b="1" dirty="0">
                <a:solidFill>
                  <a:srgbClr val="FF0000"/>
                </a:solidFill>
                <a:latin typeface="ＭＳ ゴシック"/>
                <a:ea typeface="ＭＳ ゴシック"/>
              </a:rPr>
              <a:t>Makey</a:t>
            </a:r>
            <a:r>
              <a:rPr kumimoji="1" lang="ja-JP" altLang="en-US" sz="3200" b="1" dirty="0">
                <a:solidFill>
                  <a:srgbClr val="FF0000"/>
                </a:solidFill>
                <a:latin typeface="ＭＳ ゴシック"/>
                <a:ea typeface="ＭＳ ゴシック"/>
              </a:rPr>
              <a:t> </a:t>
            </a:r>
            <a:r>
              <a:rPr kumimoji="1" lang="en-US" altLang="ja-JP" sz="3200" b="1" dirty="0">
                <a:solidFill>
                  <a:srgbClr val="FF0000"/>
                </a:solidFill>
                <a:latin typeface="ＭＳ ゴシック"/>
                <a:ea typeface="ＭＳ ゴシック"/>
              </a:rPr>
              <a:t>Makey</a:t>
            </a:r>
            <a:r>
              <a:rPr kumimoji="1" lang="ja-JP" altLang="en-US" sz="3200" b="1">
                <a:latin typeface="ＭＳ ゴシック"/>
                <a:ea typeface="ＭＳ ゴシック"/>
              </a:rPr>
              <a:t>ってなんだろう？</a:t>
            </a:r>
            <a:endParaRPr kumimoji="1" lang="en-US" altLang="ja-JP" sz="3200" b="1">
              <a:latin typeface="ＭＳ ゴシック"/>
              <a:ea typeface="ＭＳ ゴシック"/>
            </a:endParaRPr>
          </a:p>
          <a:p>
            <a:pPr marL="457200" indent="-457200">
              <a:buClr>
                <a:schemeClr val="tx1">
                  <a:lumMod val="95000"/>
                  <a:lumOff val="5000"/>
                </a:schemeClr>
              </a:buClr>
              <a:buSzPct val="124000"/>
              <a:buFont typeface="+mj-ea"/>
              <a:buAutoNum type="arabicPeriod"/>
            </a:pPr>
            <a:r>
              <a:rPr lang="en-US" altLang="ja-JP" sz="3200" b="1" dirty="0">
                <a:solidFill>
                  <a:srgbClr val="FF0000"/>
                </a:solidFill>
                <a:latin typeface="ＭＳ ゴシック"/>
                <a:ea typeface="ＭＳ ゴシック"/>
              </a:rPr>
              <a:t>Makey</a:t>
            </a:r>
            <a:r>
              <a:rPr lang="ja-JP" altLang="en-US" sz="3200" b="1" dirty="0">
                <a:solidFill>
                  <a:srgbClr val="FF0000"/>
                </a:solidFill>
                <a:latin typeface="ＭＳ ゴシック"/>
                <a:ea typeface="ＭＳ ゴシック"/>
              </a:rPr>
              <a:t> </a:t>
            </a:r>
            <a:r>
              <a:rPr lang="en-US" altLang="ja-JP" sz="3200" b="1" dirty="0">
                <a:solidFill>
                  <a:srgbClr val="FF0000"/>
                </a:solidFill>
                <a:latin typeface="ＭＳ ゴシック"/>
                <a:ea typeface="ＭＳ ゴシック"/>
              </a:rPr>
              <a:t>Makey</a:t>
            </a:r>
            <a:r>
              <a:rPr lang="ja-JP" altLang="en-US" sz="3200" b="1">
                <a:latin typeface="ＭＳ ゴシック"/>
                <a:ea typeface="ＭＳ ゴシック"/>
              </a:rPr>
              <a:t>を使って</a:t>
            </a:r>
            <a:br>
              <a:rPr lang="en-US" altLang="ja-JP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3200" b="1">
                <a:latin typeface="ＭＳ ゴシック"/>
                <a:ea typeface="ＭＳ ゴシック"/>
              </a:rPr>
              <a:t>楽器を作ろう！</a:t>
            </a:r>
            <a:endParaRPr lang="en-US" altLang="ja-JP" sz="3200" b="1">
              <a:latin typeface="ＭＳ ゴシック"/>
              <a:ea typeface="ＭＳ ゴシック"/>
            </a:endParaRPr>
          </a:p>
          <a:p>
            <a:pPr marL="457200" indent="-457200">
              <a:buClr>
                <a:schemeClr val="tx1">
                  <a:lumMod val="95000"/>
                  <a:lumOff val="5000"/>
                </a:schemeClr>
              </a:buClr>
              <a:buSzPct val="124000"/>
              <a:buFont typeface="+mj-ea"/>
              <a:buAutoNum type="arabicPeriod"/>
            </a:pPr>
            <a:r>
              <a:rPr lang="ja-JP" altLang="en-US" sz="3200" b="1">
                <a:latin typeface="ＭＳ ゴシック"/>
                <a:ea typeface="ＭＳ ゴシック"/>
              </a:rPr>
              <a:t>いろんなものを楽器にしてみよう！</a:t>
            </a:r>
            <a:endParaRPr lang="ja-JP" altLang="en-US" sz="3200" b="1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marL="457200" indent="-457200">
              <a:buClr>
                <a:schemeClr val="tx1">
                  <a:lumMod val="95000"/>
                  <a:lumOff val="5000"/>
                </a:schemeClr>
              </a:buClr>
              <a:buSzPct val="124000"/>
              <a:buFont typeface="+mj-ea"/>
              <a:buAutoNum type="arabicPeriod"/>
            </a:pPr>
            <a:r>
              <a:rPr kumimoji="1" lang="en-US" altLang="ja-JP" sz="3200" b="1" dirty="0">
                <a:solidFill>
                  <a:srgbClr val="FF0000"/>
                </a:solidFill>
                <a:latin typeface="ＭＳ ゴシック"/>
                <a:ea typeface="ＭＳ ゴシック"/>
              </a:rPr>
              <a:t>Makey</a:t>
            </a:r>
            <a:r>
              <a:rPr kumimoji="1" lang="ja-JP" altLang="en-US" sz="3200" b="1" dirty="0">
                <a:solidFill>
                  <a:srgbClr val="FF0000"/>
                </a:solidFill>
                <a:latin typeface="ＭＳ ゴシック"/>
                <a:ea typeface="ＭＳ ゴシック"/>
              </a:rPr>
              <a:t> </a:t>
            </a:r>
            <a:r>
              <a:rPr kumimoji="1" lang="en-US" altLang="ja-JP" sz="3200" b="1" dirty="0">
                <a:solidFill>
                  <a:srgbClr val="FF0000"/>
                </a:solidFill>
                <a:latin typeface="ＭＳ ゴシック"/>
                <a:ea typeface="ＭＳ ゴシック"/>
              </a:rPr>
              <a:t>Makey</a:t>
            </a:r>
            <a:r>
              <a:rPr kumimoji="1" lang="ja-JP" altLang="en-US" sz="3200" b="1">
                <a:latin typeface="ＭＳ ゴシック"/>
                <a:ea typeface="ＭＳ ゴシック"/>
              </a:rPr>
              <a:t>を使ってゲームを</a:t>
            </a:r>
            <a:br>
              <a:rPr lang="en-US" altLang="ja-JP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kumimoji="1" lang="ja-JP" altLang="en-US" sz="3200" b="1">
                <a:latin typeface="ＭＳ ゴシック"/>
                <a:ea typeface="ＭＳ ゴシック"/>
              </a:rPr>
              <a:t>してみよう！</a:t>
            </a:r>
            <a:endParaRPr kumimoji="1" lang="en-US" altLang="ja-JP" sz="3200" b="1">
              <a:latin typeface="ＭＳ ゴシック"/>
              <a:ea typeface="ＭＳ ゴシック"/>
            </a:endParaRPr>
          </a:p>
          <a:p>
            <a:pPr marL="457200" indent="-457200">
              <a:buClr>
                <a:schemeClr val="tx1">
                  <a:lumMod val="95000"/>
                  <a:lumOff val="5000"/>
                </a:schemeClr>
              </a:buClr>
              <a:buSzPct val="124000"/>
              <a:buFont typeface="+mj-ea"/>
              <a:buAutoNum type="arabicPeriod"/>
            </a:pPr>
            <a:endParaRPr lang="en-US" altLang="ja-JP" sz="2600">
              <a:latin typeface="+mj-ea"/>
              <a:ea typeface="+mj-ea"/>
            </a:endParaRP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564296C-F9A8-C14C-8A33-856373D45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3091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63C78A-7E3E-492F-8046-871194B6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328" y="438760"/>
            <a:ext cx="6571343" cy="1049235"/>
          </a:xfrm>
        </p:spPr>
        <p:txBody>
          <a:bodyPr>
            <a:noAutofit/>
          </a:bodyPr>
          <a:lstStyle/>
          <a:p>
            <a:pPr algn="ctr"/>
            <a:r>
              <a:rPr kumimoji="1" lang="ja-JP" altLang="en-US" sz="48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簡単なプログラムを作ってみよう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C003EE0-34A9-4258-ABDB-61E1E6FF6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657" y="1963534"/>
            <a:ext cx="5898778" cy="4788588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7A8CC27-4D4D-48D3-A242-5A41225A45EF}"/>
              </a:ext>
            </a:extLst>
          </p:cNvPr>
          <p:cNvSpPr/>
          <p:nvPr/>
        </p:nvSpPr>
        <p:spPr>
          <a:xfrm>
            <a:off x="5457524" y="3927108"/>
            <a:ext cx="981777" cy="95290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8DF08D8-BBDA-4BB7-B7A2-C9EDB26065B0}"/>
              </a:ext>
            </a:extLst>
          </p:cNvPr>
          <p:cNvSpPr txBox="1"/>
          <p:nvPr/>
        </p:nvSpPr>
        <p:spPr>
          <a:xfrm>
            <a:off x="3429755" y="2402213"/>
            <a:ext cx="5229822" cy="6463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バナナをクリックしよう</a:t>
            </a:r>
          </a:p>
        </p:txBody>
      </p:sp>
      <p:sp>
        <p:nvSpPr>
          <p:cNvPr id="7" name="矢印: 下 6">
            <a:extLst>
              <a:ext uri="{FF2B5EF4-FFF2-40B4-BE49-F238E27FC236}">
                <a16:creationId xmlns:a16="http://schemas.microsoft.com/office/drawing/2014/main" id="{F1D7CADC-0752-4397-B703-276E18C42D32}"/>
              </a:ext>
            </a:extLst>
          </p:cNvPr>
          <p:cNvSpPr/>
          <p:nvPr/>
        </p:nvSpPr>
        <p:spPr>
          <a:xfrm>
            <a:off x="5611528" y="3048544"/>
            <a:ext cx="712269" cy="811187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0" name="スライド番号プレースホルダー 9">
            <a:extLst>
              <a:ext uri="{FF2B5EF4-FFF2-40B4-BE49-F238E27FC236}">
                <a16:creationId xmlns:a16="http://schemas.microsoft.com/office/drawing/2014/main" id="{9546A81E-04BA-584A-ABCA-B36DFD16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48254" y="0"/>
            <a:ext cx="795746" cy="503578"/>
          </a:xfrm>
        </p:spPr>
        <p:txBody>
          <a:bodyPr/>
          <a:lstStyle/>
          <a:p>
            <a:fld id="{4B8D0671-00F9-44F7-86A9-9FBA8ECDF01E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1026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556750F4-8BC2-40E0-9232-E47A567C3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88" y="1944670"/>
            <a:ext cx="5668164" cy="481391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FF63C78A-7E3E-492F-8046-871194B6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328" y="438760"/>
            <a:ext cx="6571343" cy="1049235"/>
          </a:xfrm>
        </p:spPr>
        <p:txBody>
          <a:bodyPr>
            <a:noAutofit/>
          </a:bodyPr>
          <a:lstStyle/>
          <a:p>
            <a:pPr algn="ctr"/>
            <a:r>
              <a:rPr kumimoji="1" lang="ja-JP" altLang="en-US" sz="48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簡単なプログラムを作ってみよう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1ACC9A7-B823-4B45-B2FD-C912AA1DB11B}"/>
              </a:ext>
            </a:extLst>
          </p:cNvPr>
          <p:cNvSpPr txBox="1"/>
          <p:nvPr/>
        </p:nvSpPr>
        <p:spPr>
          <a:xfrm>
            <a:off x="2743200" y="2177392"/>
            <a:ext cx="6400800" cy="1077218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おさらいとしてこのスクリプトを</a:t>
            </a:r>
            <a:br>
              <a:rPr kumimoji="1" lang="en-US" altLang="ja-JP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作ってみよう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8B0172E-BDC9-4D64-80A6-A6E0A04A0CE1}"/>
              </a:ext>
            </a:extLst>
          </p:cNvPr>
          <p:cNvSpPr txBox="1"/>
          <p:nvPr/>
        </p:nvSpPr>
        <p:spPr>
          <a:xfrm>
            <a:off x="5943600" y="3764280"/>
            <a:ext cx="3084432" cy="224676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スペースキーを</a:t>
            </a:r>
            <a:b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押すと音が鳴ってバナナが返事を</a:t>
            </a:r>
            <a:b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してくれる</a:t>
            </a:r>
            <a:b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プログラムだ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C726315-C768-FA49-80AE-5BB092E17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48254" y="0"/>
            <a:ext cx="795746" cy="503578"/>
          </a:xfrm>
        </p:spPr>
        <p:txBody>
          <a:bodyPr/>
          <a:lstStyle/>
          <a:p>
            <a:fld id="{4B8D0671-00F9-44F7-86A9-9FBA8ECDF01E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36706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63C78A-7E3E-492F-8046-871194B6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328" y="250501"/>
            <a:ext cx="6571343" cy="1049235"/>
          </a:xfrm>
        </p:spPr>
        <p:txBody>
          <a:bodyPr>
            <a:noAutofit/>
          </a:bodyPr>
          <a:lstStyle/>
          <a:p>
            <a:pPr algn="ctr"/>
            <a:r>
              <a:rPr kumimoji="1" lang="en-US" altLang="ja-JP" sz="5400" b="1" cap="none" dirty="0">
                <a:solidFill>
                  <a:srgbClr val="FF0000"/>
                </a:solidFill>
                <a:latin typeface="ＭＳ ゴシック"/>
                <a:ea typeface="ＭＳ ゴシック"/>
              </a:rPr>
              <a:t>Makey </a:t>
            </a:r>
            <a:r>
              <a:rPr kumimoji="1" lang="en-US" altLang="ja-JP" sz="5400" b="1" cap="none" dirty="0" err="1">
                <a:solidFill>
                  <a:srgbClr val="FF0000"/>
                </a:solidFill>
                <a:latin typeface="ＭＳ ゴシック"/>
                <a:ea typeface="ＭＳ ゴシック"/>
              </a:rPr>
              <a:t>Makey</a:t>
            </a:r>
            <a:r>
              <a:rPr kumimoji="1" lang="ja-JP" altLang="en-US" sz="5400" b="1" cap="none">
                <a:latin typeface="ＭＳ ゴシック"/>
                <a:ea typeface="ＭＳ ゴシック"/>
              </a:rPr>
              <a:t>に</a:t>
            </a:r>
            <a:br>
              <a:rPr lang="en-US" altLang="ja-JP" sz="5400" b="1" cap="none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kumimoji="1" lang="ja-JP" altLang="en-US" sz="5400" b="1" cap="none" dirty="0">
                <a:latin typeface="ＭＳ ゴシック"/>
                <a:ea typeface="ＭＳ ゴシック"/>
              </a:rPr>
              <a:t>触れてみよう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6B1667D-3EF9-471B-AC95-A9DB05BF24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45"/>
          <a:stretch/>
        </p:blipFill>
        <p:spPr>
          <a:xfrm>
            <a:off x="66261" y="2040834"/>
            <a:ext cx="5685182" cy="4672478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FCF23F-CC0D-4D3D-AD1D-F352EF84F84C}"/>
              </a:ext>
            </a:extLst>
          </p:cNvPr>
          <p:cNvSpPr txBox="1"/>
          <p:nvPr/>
        </p:nvSpPr>
        <p:spPr>
          <a:xfrm>
            <a:off x="5910469" y="2040834"/>
            <a:ext cx="2994991" cy="206210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Makey</a:t>
            </a: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 </a:t>
            </a:r>
            <a:r>
              <a:rPr kumimoji="1" lang="en-US" altLang="ja-JP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Makey</a:t>
            </a: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と</a:t>
            </a:r>
            <a:br>
              <a:rPr kumimoji="1" lang="en-US" altLang="ja-JP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パソコンを</a:t>
            </a:r>
            <a:br>
              <a:rPr kumimoji="1" lang="en-US" altLang="ja-JP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赤いコードで</a:t>
            </a:r>
            <a:br>
              <a:rPr kumimoji="1" lang="en-US" altLang="ja-JP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つなごう</a:t>
            </a: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96CA6242-5A22-6343-A7AD-C22CE705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0118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63C78A-7E3E-492F-8046-871194B6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328" y="322232"/>
            <a:ext cx="6571343" cy="1049235"/>
          </a:xfrm>
        </p:spPr>
        <p:txBody>
          <a:bodyPr>
            <a:noAutofit/>
          </a:bodyPr>
          <a:lstStyle/>
          <a:p>
            <a:pPr algn="ctr"/>
            <a:r>
              <a:rPr kumimoji="1" lang="en-US" altLang="ja-JP" sz="5400" b="1" cap="none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kumimoji="1" lang="en-US" altLang="ja-JP" sz="5400" b="1" cap="none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kumimoji="1" lang="en-US" altLang="ja-JP" sz="5400" b="1" cap="none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kumimoji="1" lang="ja-JP" altLang="en-US" sz="5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に</a:t>
            </a:r>
            <a:br>
              <a:rPr kumimoji="1" lang="en-US" altLang="ja-JP" sz="5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kumimoji="1" lang="ja-JP" altLang="en-US" sz="5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触れてみよう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7195713-EAC9-41DC-9D93-C607CE6E3D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37"/>
          <a:stretch/>
        </p:blipFill>
        <p:spPr>
          <a:xfrm rot="16200000">
            <a:off x="798030" y="1444900"/>
            <a:ext cx="4569515" cy="5761382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B3F9CCB-BBE6-4948-A724-563E6548B937}"/>
              </a:ext>
            </a:extLst>
          </p:cNvPr>
          <p:cNvSpPr txBox="1"/>
          <p:nvPr/>
        </p:nvSpPr>
        <p:spPr>
          <a:xfrm>
            <a:off x="6149009" y="2040832"/>
            <a:ext cx="2792895" cy="3970318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wrap="square" rtlCol="0" anchor="t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「バナナ」と「</a:t>
            </a:r>
            <a: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SPACE</a:t>
            </a: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」をコードで</a:t>
            </a:r>
            <a:b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つなごう</a:t>
            </a:r>
            <a:endParaRPr kumimoji="1" lang="en-US" altLang="ja-JP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 panose="020B0609070205080204" pitchFamily="49" charset="-128"/>
              <a:ea typeface="ＭＳ ゴシック" panose="020B0609070205080204" pitchFamily="49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 panose="020B0609070205080204" pitchFamily="49" charset="-128"/>
              <a:ea typeface="ＭＳ ゴシック" panose="020B0609070205080204" pitchFamily="49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  <a:t>EARTH</a:t>
            </a:r>
            <a:r>
              <a:rPr kumimoji="1" lang="ja-JP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  <a:t>にも</a:t>
            </a:r>
            <a:br>
              <a:rPr kumimoji="0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  <a:t>つないでおこう</a:t>
            </a:r>
            <a:endParaRPr kumimoji="1" lang="en-US" altLang="ja-JP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/>
              <a:ea typeface="ＭＳ ゴシック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  <a:t>EARTH</a:t>
            </a:r>
            <a:r>
              <a:rPr kumimoji="1" lang="ja-JP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  <a:t>は手で</a:t>
            </a:r>
            <a:br>
              <a:rPr kumimoji="0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/>
                <a:ea typeface="ＭＳ ゴシック"/>
                <a:cs typeface="+mn-cs"/>
              </a:rPr>
              <a:t>持つ部分だ</a:t>
            </a:r>
            <a:endParaRPr kumimoji="1" lang="en-US" altLang="ja-JP" sz="2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/>
              <a:ea typeface="ＭＳ ゴシック"/>
              <a:cs typeface="+mn-cs"/>
            </a:endParaRP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F55A691-F019-5E4B-9E43-048486BDE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52297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63C78A-7E3E-492F-8046-871194B6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328" y="196864"/>
            <a:ext cx="6571343" cy="1049235"/>
          </a:xfrm>
        </p:spPr>
        <p:txBody>
          <a:bodyPr>
            <a:noAutofit/>
          </a:bodyPr>
          <a:lstStyle/>
          <a:p>
            <a:pPr algn="ctr"/>
            <a:r>
              <a:rPr kumimoji="1" lang="en-US" altLang="ja-JP" sz="5400" b="1" cap="none" dirty="0">
                <a:solidFill>
                  <a:srgbClr val="FF0000"/>
                </a:solidFill>
                <a:latin typeface="ＭＳ ゴシック"/>
                <a:ea typeface="ＭＳ ゴシック"/>
              </a:rPr>
              <a:t>Makey </a:t>
            </a:r>
            <a:r>
              <a:rPr kumimoji="1" lang="en-US" altLang="ja-JP" sz="5400" b="1" cap="none" err="1">
                <a:solidFill>
                  <a:srgbClr val="FF0000"/>
                </a:solidFill>
                <a:latin typeface="ＭＳ ゴシック"/>
                <a:ea typeface="ＭＳ ゴシック"/>
              </a:rPr>
              <a:t>Makey</a:t>
            </a:r>
            <a:r>
              <a:rPr lang="ja-JP" altLang="en-US" sz="5400" b="1">
                <a:latin typeface="ＭＳ ゴシック"/>
                <a:ea typeface="ＭＳ ゴシック"/>
              </a:rPr>
              <a:t>に</a:t>
            </a:r>
            <a:br>
              <a:rPr lang="en-US" altLang="ja-JP" sz="5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5400" b="1" dirty="0">
                <a:latin typeface="ＭＳ ゴシック"/>
                <a:ea typeface="ＭＳ ゴシック"/>
              </a:rPr>
              <a:t>触れてみよう</a:t>
            </a:r>
            <a:endParaRPr kumimoji="1" lang="ja-JP" altLang="en-US" sz="5400" b="1" dirty="0">
              <a:latin typeface="ＭＳ ゴシック"/>
              <a:ea typeface="ＭＳ ゴシック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74D81B5B-0955-4CE2-96E1-9A982D6321D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86" y="1997402"/>
            <a:ext cx="8306111" cy="467218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89C5C1C-6B39-45B7-BF72-12A556F08BB8}"/>
              </a:ext>
            </a:extLst>
          </p:cNvPr>
          <p:cNvSpPr txBox="1"/>
          <p:nvPr/>
        </p:nvSpPr>
        <p:spPr>
          <a:xfrm>
            <a:off x="212035" y="3130160"/>
            <a:ext cx="2769705" cy="353943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🏁マークを</a:t>
            </a:r>
            <a:b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押してから</a:t>
            </a:r>
            <a:endParaRPr kumimoji="1" lang="en-US" altLang="ja-JP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EARTH</a:t>
            </a: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に</a:t>
            </a:r>
            <a:b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つながっている</a:t>
            </a:r>
            <a:b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クリップの</a:t>
            </a:r>
            <a:b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金属部分を</a:t>
            </a:r>
            <a:b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</a:b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持ってバナナに触ってみよう！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7A7214C-A1B9-4431-86C0-82E902C8C0E3}"/>
              </a:ext>
            </a:extLst>
          </p:cNvPr>
          <p:cNvSpPr txBox="1"/>
          <p:nvPr/>
        </p:nvSpPr>
        <p:spPr>
          <a:xfrm>
            <a:off x="4464166" y="5852160"/>
            <a:ext cx="2769705" cy="830997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バナナが返事を</a:t>
            </a:r>
            <a:b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してくれるはずだ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95C60EA-D4CE-3D43-904C-F1BAA1FC4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4257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B880228-305E-4744-8F5A-B6981C1207C9}"/>
              </a:ext>
            </a:extLst>
          </p:cNvPr>
          <p:cNvSpPr txBox="1"/>
          <p:nvPr/>
        </p:nvSpPr>
        <p:spPr>
          <a:xfrm>
            <a:off x="486228" y="2549636"/>
            <a:ext cx="8171543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游ゴシック Light"/>
                <a:ea typeface="游ゴシック Light"/>
                <a:cs typeface="+mn-cs"/>
              </a:rPr>
              <a:t>身の回りのものを</a:t>
            </a:r>
            <a:br>
              <a:rPr kumimoji="1" lang="en-US" altLang="ja-JP" sz="5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游ゴシック Light"/>
                <a:ea typeface="游ゴシック Light"/>
                <a:cs typeface="+mn-cs"/>
              </a:rPr>
            </a:br>
            <a:r>
              <a:rPr kumimoji="1" lang="ja-JP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游ゴシック Light"/>
                <a:ea typeface="游ゴシック Light"/>
                <a:cs typeface="+mn-cs"/>
              </a:rPr>
              <a:t>楽器にしてみよう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0817554-0FA5-43F1-B05F-743662CF5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13765">
            <a:off x="6987871" y="196437"/>
            <a:ext cx="1734458" cy="2144248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F7F047C7-5250-4782-BC87-B25E0A155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777274">
            <a:off x="156167" y="4250150"/>
            <a:ext cx="2608585" cy="265875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9771C10B-0DA0-473B-8729-C33E379D328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22904">
            <a:off x="6859990" y="4362221"/>
            <a:ext cx="1259730" cy="1269249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B4193BA3-473B-43BF-BC24-26CC9D6E7B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94861" flipH="1">
            <a:off x="136462" y="61517"/>
            <a:ext cx="2118535" cy="2353928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338FE499-EFF6-4333-8C7A-7149D079AD5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45576">
            <a:off x="6060864" y="4742227"/>
            <a:ext cx="1303377" cy="1303377"/>
          </a:xfrm>
          <a:prstGeom prst="rect">
            <a:avLst/>
          </a:prstGeom>
        </p:spPr>
      </p:pic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47CC64A-EE26-EB48-98A1-444106AEB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05983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BB63D88-5F2A-4304-A853-52E8FD4B83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0" t="9012" b="30726"/>
          <a:stretch/>
        </p:blipFill>
        <p:spPr>
          <a:xfrm rot="16200000">
            <a:off x="739054" y="1053844"/>
            <a:ext cx="4921708" cy="6083740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ECB8AC3-7741-49B3-8899-C00833BE39E5}"/>
              </a:ext>
            </a:extLst>
          </p:cNvPr>
          <p:cNvSpPr txBox="1"/>
          <p:nvPr/>
        </p:nvSpPr>
        <p:spPr>
          <a:xfrm>
            <a:off x="371061" y="259425"/>
            <a:ext cx="81908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電気が通るものであれば</a:t>
            </a:r>
            <a:br>
              <a:rPr kumimoji="1" lang="en-US" altLang="ja-JP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</a:br>
            <a:r>
              <a:rPr kumimoji="1" lang="ja-JP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楽器にすることができる！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F3FB2EA-226E-413B-9A88-047E1C4037E4}"/>
              </a:ext>
            </a:extLst>
          </p:cNvPr>
          <p:cNvSpPr txBox="1"/>
          <p:nvPr/>
        </p:nvSpPr>
        <p:spPr>
          <a:xfrm>
            <a:off x="6506817" y="1597084"/>
            <a:ext cx="2266122" cy="5016758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キャベツ</a:t>
            </a:r>
            <a:endParaRPr kumimoji="1" lang="en-US" altLang="ja-JP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 panose="020B0609070205080204" pitchFamily="49" charset="-128"/>
              <a:ea typeface="ＭＳ ゴシック" panose="020B0609070205080204" pitchFamily="49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かぶ</a:t>
            </a:r>
            <a:endParaRPr kumimoji="1" lang="en-US" altLang="ja-JP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 panose="020B0609070205080204" pitchFamily="49" charset="-128"/>
              <a:ea typeface="ＭＳ ゴシック" panose="020B0609070205080204" pitchFamily="49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みかん</a:t>
            </a:r>
            <a:endParaRPr kumimoji="1" lang="en-US" altLang="ja-JP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 panose="020B0609070205080204" pitchFamily="49" charset="-128"/>
              <a:ea typeface="ＭＳ ゴシック" panose="020B0609070205080204" pitchFamily="49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とうがらし</a:t>
            </a:r>
            <a:endParaRPr kumimoji="1" lang="en-US" altLang="ja-JP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 panose="020B0609070205080204" pitchFamily="49" charset="-128"/>
              <a:ea typeface="ＭＳ ゴシック" panose="020B0609070205080204" pitchFamily="49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キノコ</a:t>
            </a:r>
            <a:endParaRPr kumimoji="1" lang="en-US" altLang="ja-JP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 panose="020B0609070205080204" pitchFamily="49" charset="-128"/>
              <a:ea typeface="ＭＳ ゴシック" panose="020B0609070205080204" pitchFamily="49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グミ など</a:t>
            </a:r>
            <a:endParaRPr kumimoji="1" lang="en-US" altLang="ja-JP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 panose="020B0609070205080204" pitchFamily="49" charset="-128"/>
              <a:ea typeface="ＭＳ ゴシック" panose="020B0609070205080204" pitchFamily="49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ＭＳ ゴシック" panose="020B0609070205080204" pitchFamily="49" charset="-128"/>
              <a:ea typeface="ＭＳ ゴシック" panose="020B0609070205080204" pitchFamily="49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本当に通るか試してみよう！</a:t>
            </a: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C8252628-6263-5C41-BE5F-1B877431C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82884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93FDD3-4B44-446D-A47A-382E2C423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60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D97E738-459C-423F-8F19-9453AC8AD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1" y="2015733"/>
            <a:ext cx="6997865" cy="4037747"/>
          </a:xfrm>
        </p:spPr>
        <p:txBody>
          <a:bodyPr>
            <a:normAutofit fontScale="55000" lnSpcReduction="20000"/>
          </a:bodyPr>
          <a:lstStyle/>
          <a:p>
            <a:r>
              <a:rPr lang="en-US" altLang="ja-JP" sz="4500" b="1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ja-JP" altLang="en-US" sz="4500" b="1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4500" b="1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br>
              <a:rPr lang="en-US" altLang="ja-JP" sz="45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45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電気が通るものであればなんでもスイッチにすることができます</a:t>
            </a:r>
            <a:endParaRPr lang="en-US" altLang="ja-JP" sz="45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4500" b="1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Scratch</a:t>
            </a:r>
            <a:br>
              <a:rPr lang="en-US" altLang="ja-JP" sz="4500" b="1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45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誰でも簡単に使えるプログラミング</a:t>
            </a:r>
            <a:br>
              <a:rPr lang="en-US" altLang="ja-JP" sz="45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45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環境です</a:t>
            </a:r>
            <a:endParaRPr lang="en-US" altLang="ja-JP" sz="45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45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どうしてこう動くのかをしっかり考えながら</a:t>
            </a:r>
            <a:br>
              <a:rPr lang="en-US" altLang="ja-JP" sz="45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45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プログラミングをすることが大切です</a:t>
            </a:r>
            <a:br>
              <a:rPr lang="en-US" altLang="ja-JP" sz="45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endParaRPr lang="en-US" altLang="ja-JP" sz="45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lang="en-US" altLang="ja-JP" sz="32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5BC4FC1-9081-BE4E-A47C-B7CF40107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65128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BEF995-8523-B346-9ADC-F9F5080AD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451" y="867036"/>
            <a:ext cx="6571343" cy="1049235"/>
          </a:xfrm>
        </p:spPr>
        <p:txBody>
          <a:bodyPr>
            <a:normAutofit/>
          </a:bodyPr>
          <a:lstStyle/>
          <a:p>
            <a:r>
              <a:rPr kumimoji="1" lang="en-US" altLang="ja-JP" sz="4400" cap="none" dirty="0">
                <a:ea typeface="HGPGothicE" panose="020B0900000000000000" pitchFamily="34" charset="-128"/>
              </a:rPr>
              <a:t>Scratch</a:t>
            </a:r>
            <a:r>
              <a:rPr kumimoji="1" lang="ja-JP" altLang="en-US" sz="4400" cap="none">
                <a:ea typeface="HGPGothicE" panose="020B0900000000000000" pitchFamily="34" charset="-128"/>
              </a:rPr>
              <a:t>のライセンス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F9B8437-3A75-1B4C-93D8-98F2B818C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7559" y="2043442"/>
            <a:ext cx="7225125" cy="3450613"/>
          </a:xfrm>
        </p:spPr>
        <p:txBody>
          <a:bodyPr/>
          <a:lstStyle/>
          <a:p>
            <a:pPr marL="0" indent="0">
              <a:buNone/>
            </a:pPr>
            <a:r>
              <a:rPr lang="en-GB" altLang="ja-JP" dirty="0"/>
              <a:t>Scratch</a:t>
            </a:r>
            <a:r>
              <a:rPr lang="ja-JP" altLang="en-US"/>
              <a:t>は、「クリエイティブコモンズ 表示</a:t>
            </a:r>
            <a:r>
              <a:rPr lang="en-US" altLang="ja-JP" dirty="0"/>
              <a:t>-</a:t>
            </a:r>
            <a:r>
              <a:rPr lang="ja-JP" altLang="en-US"/>
              <a:t>継承」</a:t>
            </a:r>
            <a:br>
              <a:rPr lang="en-US" altLang="ja-JP" dirty="0"/>
            </a:br>
            <a:r>
              <a:rPr lang="ja-JP" altLang="en-US"/>
              <a:t>ライセンスです。</a:t>
            </a:r>
            <a:endParaRPr lang="en-US" altLang="ja-JP" dirty="0"/>
          </a:p>
          <a:p>
            <a:pPr marL="0" indent="0">
              <a:buNone/>
            </a:pPr>
            <a:r>
              <a:rPr lang="en-GB" altLang="ja-JP" dirty="0"/>
              <a:t>https://</a:t>
            </a:r>
            <a:r>
              <a:rPr lang="en-GB" altLang="ja-JP" dirty="0" err="1"/>
              <a:t>creativecommons.org</a:t>
            </a:r>
            <a:r>
              <a:rPr lang="en-GB" altLang="ja-JP" dirty="0"/>
              <a:t>/licenses/by-</a:t>
            </a:r>
            <a:r>
              <a:rPr lang="en-GB" altLang="ja-JP" dirty="0" err="1"/>
              <a:t>sa</a:t>
            </a:r>
            <a:r>
              <a:rPr lang="en-GB" altLang="ja-JP" dirty="0"/>
              <a:t>/</a:t>
            </a:r>
            <a:r>
              <a:rPr lang="en-US" altLang="ja-JP" dirty="0"/>
              <a:t>2</a:t>
            </a:r>
            <a:r>
              <a:rPr lang="en-GB" altLang="ja-JP" dirty="0"/>
              <a:t>.0/</a:t>
            </a:r>
            <a:r>
              <a:rPr lang="en-GB" altLang="ja-JP" dirty="0" err="1"/>
              <a:t>jp</a:t>
            </a:r>
            <a:r>
              <a:rPr lang="en-GB" altLang="ja-JP" dirty="0"/>
              <a:t>/</a:t>
            </a:r>
            <a:endParaRPr lang="ja-JP" altLang="en-US"/>
          </a:p>
          <a:p>
            <a:pPr marL="0" indent="0">
              <a:buNone/>
            </a:pPr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15F02E7-DA84-254F-9BD9-FC8373A99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75061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7A952C9-F9CC-FE49-A608-9496E72E5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/>
              <a:t>このスライドの作者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31B94A0-E98B-304C-9B88-E2C7523C0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/>
              <a:t>八戸工業大学工学部システム情報工学科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令和元年度小久保研究室所属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山白康平、佐藤雄也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4559229-BAB3-3E49-912D-5ABAC0F9E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088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A59DF7-6816-4DDD-86C0-B88AE776F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60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今回の目的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F103B6-DB00-434B-9EDA-0F7E65314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b="1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Scratch</a:t>
            </a:r>
            <a:r>
              <a:rPr kumimoji="1" lang="ja-JP" altLang="en-US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を使って</a:t>
            </a:r>
            <a:br>
              <a:rPr kumimoji="1" lang="en-US" altLang="ja-JP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kumimoji="1" lang="ja-JP" altLang="en-US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「プログラミング」に慣れる</a:t>
            </a:r>
            <a:endParaRPr kumimoji="1" lang="en-US" altLang="ja-JP" sz="36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en-US" altLang="ja-JP" sz="3600" b="1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kumimoji="1" lang="ja-JP" altLang="en-US" sz="3600" b="1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kumimoji="1" lang="en-US" altLang="ja-JP" sz="3600" b="1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kumimoji="1" lang="ja-JP" altLang="en-US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を使って</a:t>
            </a:r>
            <a:br>
              <a:rPr kumimoji="1" lang="en-US" altLang="ja-JP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kumimoji="1" lang="ja-JP" altLang="en-US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体感的にプログラムに触れる</a:t>
            </a:r>
            <a:endParaRPr kumimoji="1" lang="en-US" altLang="ja-JP" sz="36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ja-JP" altLang="en-US" sz="2800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42A4C48-DDA0-5745-AD21-9EB499E4D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5124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2C39E2E-30F7-47EC-83FB-B699534B8271}"/>
              </a:ext>
            </a:extLst>
          </p:cNvPr>
          <p:cNvSpPr txBox="1"/>
          <p:nvPr/>
        </p:nvSpPr>
        <p:spPr>
          <a:xfrm>
            <a:off x="3266058" y="643467"/>
            <a:ext cx="6029239" cy="4753426"/>
          </a:xfrm>
          <a:prstGeom prst="rect">
            <a:avLst/>
          </a:prstGeom>
        </p:spPr>
        <p:txBody>
          <a:bodyPr vert="horz" lIns="91440" tIns="45720" rIns="91440" bIns="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000" b="1" i="0" u="none" strike="noStrike" kern="1200" cap="all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S Gothic" panose="020B0609070205080204" pitchFamily="49" charset="-128"/>
                <a:ea typeface="MS Gothic" panose="020B0609070205080204" pitchFamily="49" charset="-128"/>
                <a:cs typeface="+mn-cs"/>
              </a:rPr>
              <a:t>その１</a:t>
            </a:r>
            <a:br>
              <a:rPr kumimoji="1" lang="en-US" altLang="ja-JP" sz="6000" b="1" i="0" u="none" strike="noStrike" kern="1200" cap="all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S Gothic" panose="020B0609070205080204" pitchFamily="49" charset="-128"/>
                <a:ea typeface="MS Gothic" panose="020B0609070205080204" pitchFamily="49" charset="-128"/>
                <a:cs typeface="+mn-cs"/>
              </a:rPr>
            </a:br>
            <a:r>
              <a:rPr kumimoji="0" lang="en-US" altLang="ja-JP" sz="6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S Gothic" panose="020B0609070205080204" pitchFamily="49" charset="-128"/>
                <a:ea typeface="MS Gothic" panose="020B0609070205080204" pitchFamily="49" charset="-128"/>
                <a:cs typeface="+mn-cs"/>
              </a:rPr>
              <a:t>Makey Makey</a:t>
            </a:r>
            <a:r>
              <a:rPr kumimoji="1" lang="ja-JP" altLang="en-US" sz="6000" b="1" i="0" u="none" strike="noStrike" kern="1200" cap="all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S Gothic" panose="020B0609070205080204" pitchFamily="49" charset="-128"/>
                <a:ea typeface="MS Gothic" panose="020B0609070205080204" pitchFamily="49" charset="-128"/>
                <a:cs typeface="+mn-cs"/>
              </a:rPr>
              <a:t>って</a:t>
            </a:r>
            <a:br>
              <a:rPr kumimoji="1" lang="en-US" altLang="ja-JP" sz="6000" b="1" i="0" u="none" strike="noStrike" kern="1200" cap="all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S Gothic" panose="020B0609070205080204" pitchFamily="49" charset="-128"/>
                <a:ea typeface="MS Gothic" panose="020B0609070205080204" pitchFamily="49" charset="-128"/>
                <a:cs typeface="+mn-cs"/>
              </a:rPr>
            </a:br>
            <a:r>
              <a:rPr kumimoji="1" lang="ja-JP" altLang="en-US" sz="6000" b="1" i="0" u="none" strike="noStrike" kern="1200" cap="all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S Gothic" panose="020B0609070205080204" pitchFamily="49" charset="-128"/>
                <a:ea typeface="MS Gothic" panose="020B0609070205080204" pitchFamily="49" charset="-128"/>
                <a:cs typeface="+mn-cs"/>
              </a:rPr>
              <a:t>なんだろう？</a:t>
            </a:r>
          </a:p>
        </p:txBody>
      </p:sp>
      <p:pic>
        <p:nvPicPr>
          <p:cNvPr id="4" name="Picture 2" descr="頭にクエスチョンマークを浮かべた人のイラスト（男性）">
            <a:extLst>
              <a:ext uri="{FF2B5EF4-FFF2-40B4-BE49-F238E27FC236}">
                <a16:creationId xmlns:a16="http://schemas.microsoft.com/office/drawing/2014/main" id="{62BB5EF3-6A00-6F47-8FC8-F4D4AB9532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2" r="19135"/>
          <a:stretch/>
        </p:blipFill>
        <p:spPr bwMode="auto">
          <a:xfrm>
            <a:off x="151753" y="325625"/>
            <a:ext cx="3322707" cy="6532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746B5A-C4E4-2642-919E-90F69823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3582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62228" y="804520"/>
            <a:ext cx="7568244" cy="1049235"/>
          </a:xfrm>
        </p:spPr>
        <p:txBody>
          <a:bodyPr>
            <a:normAutofit/>
          </a:bodyPr>
          <a:lstStyle/>
          <a:p>
            <a:r>
              <a:rPr lang="en-US" altLang="ja-JP" sz="6600" b="1" cap="none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en-US" altLang="ja-JP" sz="6600" b="1" cap="none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600" b="1" cap="none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ja-JP" altLang="en-US" sz="6600" b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とは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31144" y="2119767"/>
            <a:ext cx="7305152" cy="3444997"/>
          </a:xfrm>
        </p:spPr>
        <p:txBody>
          <a:bodyPr>
            <a:normAutofit lnSpcReduction="10000"/>
          </a:bodyPr>
          <a:lstStyle/>
          <a:p>
            <a:r>
              <a:rPr lang="ja-JP" altLang="en-US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パソコンに文字を入力する</a:t>
            </a:r>
            <a:r>
              <a:rPr lang="en-US" altLang="ja-JP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…</a:t>
            </a:r>
            <a:br>
              <a:rPr lang="en-US" altLang="ja-JP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3600" b="1" dirty="0">
                <a:solidFill>
                  <a:srgbClr val="0070C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キーボード</a:t>
            </a:r>
            <a:endParaRPr lang="en-US" altLang="ja-JP" sz="3600" b="1" dirty="0">
              <a:solidFill>
                <a:srgbClr val="0070C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3600" b="1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en-US" altLang="ja-JP" sz="3600" b="1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3600" b="1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ja-JP" altLang="en-US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は、コードをつなぐ</a:t>
            </a:r>
            <a:br>
              <a:rPr lang="en-US" altLang="ja-JP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3600" b="1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だけで</a:t>
            </a:r>
            <a:r>
              <a:rPr lang="ja-JP" altLang="en-US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色んなものをパソコンの</a:t>
            </a:r>
            <a:br>
              <a:rPr lang="en-US" altLang="ja-JP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3600" b="1" dirty="0">
                <a:solidFill>
                  <a:srgbClr val="0070C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キー</a:t>
            </a:r>
            <a:r>
              <a:rPr lang="ja-JP" altLang="en-US" sz="36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に出来ます</a:t>
            </a:r>
            <a:endParaRPr lang="en-US" altLang="ja-JP" sz="36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ja-JP" altLang="en-US" sz="2800" b="1" dirty="0">
              <a:latin typeface="+mj-ea"/>
              <a:ea typeface="+mj-ea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2BE1E84-ED02-4970-8A2A-2F5A62E768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60000">
            <a:off x="4675464" y="4387886"/>
            <a:ext cx="3791373" cy="2999398"/>
          </a:xfrm>
          <a:prstGeom prst="rect">
            <a:avLst/>
          </a:prstGeo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A12BCB09-E29E-D045-9F70-0E48795BB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477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62228" y="804520"/>
            <a:ext cx="7568244" cy="1049235"/>
          </a:xfrm>
        </p:spPr>
        <p:txBody>
          <a:bodyPr>
            <a:normAutofit/>
          </a:bodyPr>
          <a:lstStyle/>
          <a:p>
            <a:r>
              <a:rPr lang="en-US" altLang="ja-JP" sz="6600" b="1" cap="none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en-US" altLang="ja-JP" sz="6600" b="1" cap="none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600" b="1" cap="none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ja-JP" altLang="en-US" sz="6600" b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とは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31144" y="2119767"/>
            <a:ext cx="7305152" cy="3444997"/>
          </a:xfrm>
        </p:spPr>
        <p:txBody>
          <a:bodyPr>
            <a:normAutofit/>
          </a:bodyPr>
          <a:lstStyle/>
          <a:p>
            <a:r>
              <a:rPr kumimoji="1" lang="en-US" altLang="ja-JP" sz="28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MIT</a:t>
            </a:r>
            <a:r>
              <a:rPr kumimoji="1" lang="ja-JP" altLang="en-US" sz="28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の大学院生が開発した、身の回りの物をタッチパッドに変えてしまう発明品です</a:t>
            </a:r>
            <a:endParaRPr kumimoji="1" lang="en-US" altLang="ja-JP" sz="28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28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このプロジェクトは、クラウドファンディング・サービス「</a:t>
            </a:r>
            <a:r>
              <a:rPr lang="en-US" altLang="ja-JP" sz="28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Kickstarter</a:t>
            </a:r>
            <a:r>
              <a:rPr lang="ja-JP" altLang="en-US" sz="28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」</a:t>
            </a:r>
            <a:r>
              <a:rPr lang="ja-JP" altLang="en-US" sz="2800" b="1" dirty="0">
                <a:solidFill>
                  <a:srgbClr val="111111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で</a:t>
            </a:r>
            <a:r>
              <a:rPr lang="ja-JP" altLang="en-US" sz="28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子供の教育目的に始まったプロジェクトです</a:t>
            </a:r>
            <a:endParaRPr lang="en-US" altLang="ja-JP" sz="28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7AC7834-B030-4A78-B397-535FE7B5305E}"/>
              </a:ext>
            </a:extLst>
          </p:cNvPr>
          <p:cNvSpPr txBox="1"/>
          <p:nvPr/>
        </p:nvSpPr>
        <p:spPr>
          <a:xfrm>
            <a:off x="807704" y="5186149"/>
            <a:ext cx="7981454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※</a:t>
            </a: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クラウドファンディング</a:t>
            </a:r>
            <a:endParaRPr kumimoji="1" lang="en-US" altLang="ja-JP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游ゴシック" panose="020B0400000000000000" pitchFamily="50" charset="-128"/>
                <a:cs typeface="+mn-cs"/>
              </a:rPr>
              <a:t>不特定多数の人がインターネット経由でほかの人々や組織に財源の提供や協力を行うこと</a:t>
            </a: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D1F6CF43-E429-3D4B-A6C0-9D2983DEB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2841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1035" y="212872"/>
            <a:ext cx="9173482" cy="1601137"/>
          </a:xfrm>
        </p:spPr>
        <p:txBody>
          <a:bodyPr>
            <a:normAutofit/>
          </a:bodyPr>
          <a:lstStyle/>
          <a:p>
            <a:pPr algn="ctr"/>
            <a:r>
              <a:rPr lang="en-US" altLang="ja-JP" sz="5400" b="1" cap="none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ja-JP" altLang="en-US" sz="5400" b="1" cap="none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5400" b="1" cap="none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ja-JP" altLang="en-US" sz="54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の中身</a:t>
            </a:r>
            <a:endParaRPr kumimoji="1" lang="ja-JP" altLang="en-US" sz="54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4C25D351-5DF8-F345-9D00-27E3DA2F4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4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24" t="16725" r="13749" b="14434"/>
          <a:stretch/>
        </p:blipFill>
        <p:spPr>
          <a:xfrm rot="16200000">
            <a:off x="1990560" y="-663995"/>
            <a:ext cx="5223035" cy="8924237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98D65FA-5E08-AA4E-BADE-6B11A85BE38C}"/>
              </a:ext>
            </a:extLst>
          </p:cNvPr>
          <p:cNvSpPr txBox="1"/>
          <p:nvPr/>
        </p:nvSpPr>
        <p:spPr>
          <a:xfrm>
            <a:off x="1064258" y="2460146"/>
            <a:ext cx="4299479" cy="52322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1" i="0" u="none" strike="noStrike" kern="1200" cap="none" spc="0" normalizeH="0" baseline="0" noProof="0">
                <a:ln w="0"/>
                <a:solidFill>
                  <a:prstClr val="white"/>
                </a:solidFill>
                <a:effectLst/>
                <a:uLnTx/>
                <a:uFillTx/>
                <a:latin typeface="游ゴシック Light" panose="020B0300000000000000" pitchFamily="50" charset="-128"/>
                <a:ea typeface="游ゴシック Light" panose="020B0300000000000000" pitchFamily="50" charset="-128"/>
                <a:cs typeface="+mn-cs"/>
              </a:rPr>
              <a:t>ワニぐちクリップ　７本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441DED5-2158-D043-A51E-152C09244E32}"/>
              </a:ext>
            </a:extLst>
          </p:cNvPr>
          <p:cNvSpPr txBox="1"/>
          <p:nvPr/>
        </p:nvSpPr>
        <p:spPr>
          <a:xfrm>
            <a:off x="6024494" y="3314943"/>
            <a:ext cx="2706818" cy="58477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 Light" panose="020B0300000000000000" pitchFamily="50" charset="-128"/>
                <a:ea typeface="游ゴシック Light" panose="020B0300000000000000" pitchFamily="50" charset="-128"/>
                <a:cs typeface="+mn-cs"/>
              </a:rPr>
              <a:t>箱（白と赤）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5A43694-FA5D-834B-B9BE-FD6A79B3A45F}"/>
              </a:ext>
            </a:extLst>
          </p:cNvPr>
          <p:cNvSpPr txBox="1"/>
          <p:nvPr/>
        </p:nvSpPr>
        <p:spPr>
          <a:xfrm>
            <a:off x="345884" y="3568503"/>
            <a:ext cx="2868113" cy="46166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 Light" panose="020B0300000000000000" pitchFamily="50" charset="-128"/>
                <a:ea typeface="游ゴシック Light" panose="020B0300000000000000" pitchFamily="50" charset="-128"/>
                <a:cs typeface="+mn-cs"/>
              </a:rPr>
              <a:t>白ワイヤー　６本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D4A7F1E-8ED3-AA4F-966E-D312E095C2C4}"/>
              </a:ext>
            </a:extLst>
          </p:cNvPr>
          <p:cNvSpPr txBox="1"/>
          <p:nvPr/>
        </p:nvSpPr>
        <p:spPr>
          <a:xfrm>
            <a:off x="283081" y="5004681"/>
            <a:ext cx="2644454" cy="46166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 Light" panose="020B0300000000000000" pitchFamily="50" charset="-128"/>
                <a:ea typeface="游ゴシック Light" panose="020B0300000000000000" pitchFamily="50" charset="-128"/>
                <a:cs typeface="+mn-cs"/>
              </a:rPr>
              <a:t>USB</a:t>
            </a:r>
            <a:r>
              <a:rPr kumimoji="1" lang="ja-JP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 Light" panose="020B0300000000000000" pitchFamily="50" charset="-128"/>
                <a:ea typeface="游ゴシック Light" panose="020B0300000000000000" pitchFamily="50" charset="-128"/>
                <a:cs typeface="+mn-cs"/>
              </a:rPr>
              <a:t>コード　１本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0242FAB-2468-1842-90EF-5098EB3AABE7}"/>
              </a:ext>
            </a:extLst>
          </p:cNvPr>
          <p:cNvSpPr txBox="1"/>
          <p:nvPr/>
        </p:nvSpPr>
        <p:spPr>
          <a:xfrm>
            <a:off x="3311276" y="4282588"/>
            <a:ext cx="3039827" cy="830997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t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400" b="1" i="0" u="none" strike="noStrike" kern="1200" cap="none" spc="0" normalizeH="0" baseline="0" noProof="0" err="1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游ゴシック Light"/>
                <a:ea typeface="游ゴシック Light"/>
                <a:cs typeface="+mn-cs"/>
              </a:rPr>
              <a:t>Makey</a:t>
            </a:r>
            <a:r>
              <a:rPr kumimoji="1" lang="ja-JP" altLang="en-US" sz="2400" b="1" i="0" u="none" strike="noStrike" kern="1200" cap="none" spc="0" normalizeH="0" baseline="0" noProof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游ゴシック Light"/>
                <a:ea typeface="游ゴシック Light"/>
                <a:cs typeface="+mn-cs"/>
              </a:rPr>
              <a:t> </a:t>
            </a:r>
            <a:r>
              <a:rPr kumimoji="1" lang="en-US" altLang="ja-JP" sz="2400" b="1" i="0" u="none" strike="noStrike" kern="1200" cap="none" spc="0" normalizeH="0" baseline="0" noProof="0" err="1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游ゴシック Light"/>
                <a:ea typeface="游ゴシック Light"/>
                <a:cs typeface="+mn-cs"/>
              </a:rPr>
              <a:t>Makey</a:t>
            </a:r>
            <a:r>
              <a:rPr kumimoji="1" lang="ja-JP" altLang="en-US" sz="2400" b="1" i="0" u="none" strike="noStrike" kern="1200" cap="none" spc="0" normalizeH="0" baseline="0" noProof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游ゴシック Light"/>
                <a:ea typeface="游ゴシック Light"/>
                <a:cs typeface="+mn-cs"/>
              </a:rPr>
              <a:t>ボード　１個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EDC33E1-E46F-4065-9726-9EB64A14D10F}"/>
              </a:ext>
            </a:extLst>
          </p:cNvPr>
          <p:cNvSpPr txBox="1"/>
          <p:nvPr/>
        </p:nvSpPr>
        <p:spPr>
          <a:xfrm>
            <a:off x="7402287" y="5935132"/>
            <a:ext cx="928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 Light" panose="020B0300000000000000" pitchFamily="50" charset="-128"/>
                <a:ea typeface="游ゴシック Light" panose="020B0300000000000000" pitchFamily="50" charset="-128"/>
                <a:cs typeface="+mn-cs"/>
              </a:rPr>
              <a:t>\5,887</a:t>
            </a:r>
            <a:endParaRPr kumimoji="1" lang="ja-JP" altLang="en-US" sz="2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 Light" panose="020B0300000000000000" pitchFamily="50" charset="-128"/>
              <a:ea typeface="游ゴシック Light" panose="020B0300000000000000" pitchFamily="50" charset="-128"/>
              <a:cs typeface="+mn-cs"/>
            </a:endParaRPr>
          </a:p>
        </p:txBody>
      </p:sp>
      <p:sp>
        <p:nvSpPr>
          <p:cNvPr id="14" name="スライド番号プレースホルダー 13">
            <a:extLst>
              <a:ext uri="{FF2B5EF4-FFF2-40B4-BE49-F238E27FC236}">
                <a16:creationId xmlns:a16="http://schemas.microsoft.com/office/drawing/2014/main" id="{0A60CAE3-B28F-7E4B-9EF3-00FD01C1D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0996" y="11148"/>
            <a:ext cx="795746" cy="503578"/>
          </a:xfrm>
        </p:spPr>
        <p:txBody>
          <a:bodyPr/>
          <a:lstStyle/>
          <a:p>
            <a:fld id="{4B8D0671-00F9-44F7-86A9-9FBA8ECDF01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522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8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F5D6B87A-3C0F-EC41-B065-65777538CED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687" t="24722" r="25312" b="23056"/>
          <a:stretch/>
        </p:blipFill>
        <p:spPr>
          <a:xfrm>
            <a:off x="214689" y="1506160"/>
            <a:ext cx="8454298" cy="4966902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B24F3E8-3432-3545-AD5A-94476101828F}"/>
              </a:ext>
            </a:extLst>
          </p:cNvPr>
          <p:cNvSpPr txBox="1"/>
          <p:nvPr/>
        </p:nvSpPr>
        <p:spPr>
          <a:xfrm>
            <a:off x="-232351" y="271924"/>
            <a:ext cx="9274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4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Makey</a:t>
            </a:r>
            <a:r>
              <a:rPr kumimoji="1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 </a:t>
            </a:r>
            <a:r>
              <a:rPr kumimoji="1" lang="en-US" altLang="ja-JP" sz="4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Makey</a:t>
            </a:r>
            <a:r>
              <a:rPr kumimoji="1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ＭＳ ゴシック" panose="020B0609070205080204" pitchFamily="49" charset="-128"/>
                <a:ea typeface="ＭＳ ゴシック" panose="020B0609070205080204" pitchFamily="49" charset="-128"/>
                <a:cs typeface="+mn-cs"/>
              </a:rPr>
              <a:t>ボードの拡大図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89B7D3A-BA01-304D-B9A3-1D2FE0BF6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1114" y="20135"/>
            <a:ext cx="795746" cy="503578"/>
          </a:xfrm>
        </p:spPr>
        <p:txBody>
          <a:bodyPr/>
          <a:lstStyle/>
          <a:p>
            <a:fld id="{4B8D0671-00F9-44F7-86A9-9FBA8ECDF01E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0637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C85F18-6E99-453E-81D4-789AD66B9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868" y="841091"/>
            <a:ext cx="7536263" cy="1642812"/>
          </a:xfrm>
        </p:spPr>
        <p:txBody>
          <a:bodyPr>
            <a:normAutofit/>
          </a:bodyPr>
          <a:lstStyle/>
          <a:p>
            <a:r>
              <a:rPr kumimoji="1" lang="en-US" altLang="ja-JP" sz="6000" b="1" cap="none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en-US" altLang="ja-JP" sz="6000" b="1" cap="none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000" b="1" cap="none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ja-JP" altLang="en-US" sz="6000" b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のしくみ</a:t>
            </a:r>
            <a:endParaRPr kumimoji="1" lang="ja-JP" altLang="en-US" sz="6000" b="1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E7BC25-79F4-475E-8212-282932D99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868" y="1929907"/>
            <a:ext cx="8117110" cy="4314776"/>
          </a:xfrm>
        </p:spPr>
        <p:txBody>
          <a:bodyPr>
            <a:normAutofit lnSpcReduction="10000"/>
          </a:bodyPr>
          <a:lstStyle/>
          <a:p>
            <a:r>
              <a:rPr lang="en-US" altLang="ja-JP" sz="3200" b="1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en-US" altLang="ja-JP" sz="3200" b="1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3200" b="1" dirty="0" err="1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Makey</a:t>
            </a:r>
            <a:r>
              <a:rPr lang="ja-JP" altLang="en-US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の中の小さなコンピュータが</a:t>
            </a:r>
            <a:br>
              <a:rPr lang="en-US" altLang="ja-JP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キーボードやマウスをエミュレーション</a:t>
            </a:r>
            <a:br>
              <a:rPr lang="en-US" altLang="ja-JP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していて、入力の変化で</a:t>
            </a:r>
            <a:r>
              <a:rPr lang="ja-JP" altLang="en-US" sz="3200" b="1" dirty="0">
                <a:solidFill>
                  <a:srgbClr val="0070C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スイッチ</a:t>
            </a:r>
            <a:r>
              <a:rPr lang="ja-JP" altLang="en-US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が</a:t>
            </a:r>
            <a:br>
              <a:rPr lang="en-US" altLang="ja-JP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押されたかどうかを判断します</a:t>
            </a:r>
            <a:endParaRPr lang="en-US" altLang="ja-JP" sz="32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marL="0" indent="0">
              <a:buNone/>
            </a:pPr>
            <a:r>
              <a:rPr lang="ja-JP" altLang="en-US" sz="3200" dirty="0">
                <a:solidFill>
                  <a:srgbClr val="00B05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</a:t>
            </a:r>
            <a:r>
              <a:rPr lang="ja-JP" altLang="en-US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・・・つまり？</a:t>
            </a:r>
            <a:endParaRPr lang="en-US" altLang="ja-JP" sz="3200" b="1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3200" b="1" dirty="0">
                <a:solidFill>
                  <a:srgbClr val="0070C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電気</a:t>
            </a:r>
            <a:r>
              <a:rPr lang="ja-JP" altLang="en-US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を少しでも通すモノであれば、</a:t>
            </a:r>
            <a:br>
              <a:rPr lang="en-US" altLang="ja-JP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</a:br>
            <a:r>
              <a:rPr lang="ja-JP" altLang="en-US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なんでも</a:t>
            </a:r>
            <a:r>
              <a:rPr lang="ja-JP" altLang="en-US" sz="3200" b="1" dirty="0">
                <a:solidFill>
                  <a:srgbClr val="0070C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スイッチ</a:t>
            </a:r>
            <a:r>
              <a:rPr lang="ja-JP" altLang="en-US" sz="3200" b="1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にすることができます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2796E214-8628-4B86-9DE7-A57ABDFCEC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444" y="3429000"/>
            <a:ext cx="1736278" cy="1540947"/>
          </a:xfrm>
          <a:prstGeom prst="rect">
            <a:avLst/>
          </a:prstGeo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B6B28435-43D8-2145-8BF7-5EC7C6BA6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D0671-00F9-44F7-86A9-9FBA8ECDF01E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8681659"/>
      </p:ext>
    </p:extLst>
  </p:cSld>
  <p:clrMapOvr>
    <a:masterClrMapping/>
  </p:clrMapOvr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ギャラリー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773</Words>
  <Application>Microsoft Macintosh PowerPoint</Application>
  <PresentationFormat>画面に合わせる (4:3)</PresentationFormat>
  <Paragraphs>119</Paragraphs>
  <Slides>29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29</vt:i4>
      </vt:variant>
    </vt:vector>
  </HeadingPairs>
  <TitlesOfParts>
    <vt:vector size="38" baseType="lpstr">
      <vt:lpstr>MS PGothic</vt:lpstr>
      <vt:lpstr>ＭＳ ゴシック</vt:lpstr>
      <vt:lpstr>ＭＳ ゴシック</vt:lpstr>
      <vt:lpstr>UD デジタル 教科書体 N-B</vt:lpstr>
      <vt:lpstr>游ゴシック</vt:lpstr>
      <vt:lpstr>游ゴシック Light</vt:lpstr>
      <vt:lpstr>Arial</vt:lpstr>
      <vt:lpstr>Gill Sans MT</vt:lpstr>
      <vt:lpstr>ギャラリー</vt:lpstr>
      <vt:lpstr>Makey Makeyを使って キーボードをハックしよう！</vt:lpstr>
      <vt:lpstr>今回の内容</vt:lpstr>
      <vt:lpstr>今回の目的</vt:lpstr>
      <vt:lpstr>PowerPoint プレゼンテーション</vt:lpstr>
      <vt:lpstr>Makey Makeyとは</vt:lpstr>
      <vt:lpstr>Makey Makeyとは</vt:lpstr>
      <vt:lpstr>Makey Makeyの中身</vt:lpstr>
      <vt:lpstr>PowerPoint プレゼンテーション</vt:lpstr>
      <vt:lpstr>Makey Makeyのしくみ</vt:lpstr>
      <vt:lpstr>PowerPoint プレゼンテーション</vt:lpstr>
      <vt:lpstr>PowerPoint プレゼンテーション</vt:lpstr>
      <vt:lpstr>PowerPoint プレゼンテーション</vt:lpstr>
      <vt:lpstr>Scratchを使おう</vt:lpstr>
      <vt:lpstr>PowerPoint プレゼンテーション</vt:lpstr>
      <vt:lpstr>簡単なプログラムを作ってみよう</vt:lpstr>
      <vt:lpstr>簡単なプログラムを 作ってみよう </vt:lpstr>
      <vt:lpstr>簡単なプログラムを 作ってみよう</vt:lpstr>
      <vt:lpstr>簡単なプログラムを 作ってみよう</vt:lpstr>
      <vt:lpstr>簡単なプログラムを 作ってみよう</vt:lpstr>
      <vt:lpstr>簡単なプログラムを作ってみよう</vt:lpstr>
      <vt:lpstr>簡単なプログラムを作ってみよう</vt:lpstr>
      <vt:lpstr>Makey Makeyに 触れてみよう</vt:lpstr>
      <vt:lpstr>Makey Makeyに 触れてみよう</vt:lpstr>
      <vt:lpstr>Makey Makeyに 触れてみよう</vt:lpstr>
      <vt:lpstr>PowerPoint プレゼンテーション</vt:lpstr>
      <vt:lpstr>PowerPoint プレゼンテーション</vt:lpstr>
      <vt:lpstr>まとめ</vt:lpstr>
      <vt:lpstr>Scratchのライセンス</vt:lpstr>
      <vt:lpstr>このスライドの作者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Makey Makeyを使って キーボードをハックしよう！</dc:title>
  <dc:creator>山白 康平</dc:creator>
  <cp:lastModifiedBy>Kokubo Atsushi</cp:lastModifiedBy>
  <cp:revision>6</cp:revision>
  <dcterms:created xsi:type="dcterms:W3CDTF">2020-01-07T04:54:24Z</dcterms:created>
  <dcterms:modified xsi:type="dcterms:W3CDTF">2020-02-20T06:12:07Z</dcterms:modified>
</cp:coreProperties>
</file>

<file path=docProps/thumbnail.jpeg>
</file>